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sldIdLst>
    <p:sldId id="256" r:id="rId2"/>
    <p:sldId id="258" r:id="rId3"/>
    <p:sldId id="259" r:id="rId4"/>
    <p:sldId id="261" r:id="rId5"/>
    <p:sldId id="264" r:id="rId6"/>
    <p:sldId id="271" r:id="rId7"/>
    <p:sldId id="270" r:id="rId8"/>
    <p:sldId id="268" r:id="rId9"/>
    <p:sldId id="272" r:id="rId10"/>
    <p:sldId id="273" r:id="rId11"/>
    <p:sldId id="274" r:id="rId12"/>
    <p:sldId id="275" r:id="rId13"/>
    <p:sldId id="276" r:id="rId14"/>
    <p:sldId id="277" r:id="rId15"/>
    <p:sldId id="278" r:id="rId16"/>
    <p:sldId id="262" r:id="rId17"/>
    <p:sldId id="265" r:id="rId18"/>
    <p:sldId id="279" r:id="rId19"/>
    <p:sldId id="281" r:id="rId20"/>
    <p:sldId id="280" r:id="rId21"/>
    <p:sldId id="282" r:id="rId22"/>
    <p:sldId id="283" r:id="rId23"/>
    <p:sldId id="284" r:id="rId24"/>
    <p:sldId id="285" r:id="rId25"/>
    <p:sldId id="287" r:id="rId26"/>
    <p:sldId id="263" r:id="rId27"/>
    <p:sldId id="267" r:id="rId28"/>
    <p:sldId id="266" r:id="rId29"/>
    <p:sldId id="269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846"/>
    <p:restoredTop sz="96327"/>
  </p:normalViewPr>
  <p:slideViewPr>
    <p:cSldViewPr snapToGrid="0" snapToObjects="1">
      <p:cViewPr varScale="1">
        <p:scale>
          <a:sx n="124" d="100"/>
          <a:sy n="124" d="100"/>
        </p:scale>
        <p:origin x="84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25D04-AD2D-0E86-BED4-B1892A169B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014FCA-E694-B2C8-4D7B-A7D81BE376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DECA76-FB15-73DE-47B5-229B067732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A4C0E-851F-F643-A680-7551B36D02FD}" type="datetimeFigureOut">
              <a:rPr lang="en-US" smtClean="0"/>
              <a:t>12/13/23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4FD6BC-76B5-FAA3-0869-40F770B21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E1F395-7CBD-95C6-1A95-1607CD6AEB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D7DF1-BD2C-C640-94F3-80A9109448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4864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7D91FB-E324-E821-0C41-3F8A2A5F13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FBED0B7-2F20-666F-8F1F-EE95E42FA6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FFB24A-C0D3-5292-F404-4EA6C12C71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A4C0E-851F-F643-A680-7551B36D02FD}" type="datetimeFigureOut">
              <a:rPr lang="en-US" smtClean="0"/>
              <a:t>12/13/23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EA0FCA-D118-2F45-B9C4-8E660645DF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A61040-0234-B518-6A21-996A8E702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D7DF1-BD2C-C640-94F3-80A9109448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6772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8AEA829-D29D-775E-E665-2E57ADE644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459874-BB94-F2EC-316C-EDB1ADE88B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D8B30B-165D-4E23-C039-5EF5B6661A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A4C0E-851F-F643-A680-7551B36D02FD}" type="datetimeFigureOut">
              <a:rPr lang="en-US" smtClean="0"/>
              <a:t>12/13/23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D8F62B-00E8-1327-7EA2-BCC34B76A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BB0CD7-B7DC-026C-F80A-325DE7C59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D7DF1-BD2C-C640-94F3-80A9109448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1901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E7BCC2-4924-6445-7647-024C77396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CC4CCF-8B65-0FC4-EF2C-B4D63C01C7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870278-C978-6D8F-74F5-86343DB80B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A4C0E-851F-F643-A680-7551B36D02FD}" type="datetimeFigureOut">
              <a:rPr lang="en-US" smtClean="0"/>
              <a:t>12/13/23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F9B007-ACC5-310D-15EF-B9D33C2A64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CC3BA9-C97C-DB81-D768-329729A96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D7DF1-BD2C-C640-94F3-80A9109448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4640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2BE7A7-1D72-C535-9CCF-DD35718AF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F3398D-2DD4-DAD1-4D0A-B86EC78E2D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CAC811-EEE8-5C2D-6369-0901966ABD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A4C0E-851F-F643-A680-7551B36D02FD}" type="datetimeFigureOut">
              <a:rPr lang="en-US" smtClean="0"/>
              <a:t>12/13/23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90D94B-632F-894A-5E6B-06925AD1E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E72B02-58D1-6101-8A53-5800DBE3E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D7DF1-BD2C-C640-94F3-80A9109448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9788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005BBA-4FC9-CFE3-1E5C-FF9CA91FB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A2DB6D-0810-BD8A-D11F-10FF4B7485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A50B55-53B4-D46C-42D9-0A487F2C74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CE9AE6-508F-DD55-C17C-87BACFC1B0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A4C0E-851F-F643-A680-7551B36D02FD}" type="datetimeFigureOut">
              <a:rPr lang="en-US" smtClean="0"/>
              <a:t>12/13/23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805ABD-9C77-1203-0207-FACF0E8B71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8C815E-6355-A5D4-453F-FAED023F35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D7DF1-BD2C-C640-94F3-80A9109448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2075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EC1A52-AE15-9B82-A433-4CDDE046F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6862CB-DF44-6F91-F44C-F1F22CCA39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E79E47-BB90-89AE-00C7-3FE8FAE60D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8A19E68-63EA-D5A9-393D-08853EA4C1E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40D840-EAF4-E5E1-25C2-C40BE5392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47DF415-2B03-75D8-2204-559C11F5A2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A4C0E-851F-F643-A680-7551B36D02FD}" type="datetimeFigureOut">
              <a:rPr lang="en-US" smtClean="0"/>
              <a:t>12/13/23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A4A75F1-2882-BBE9-FEF6-249F819D7A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C759218-C2E8-B477-55AE-BD5B8093C6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D7DF1-BD2C-C640-94F3-80A9109448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9314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F3F10A-1C5C-255C-E6B3-3AF3B830B3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6A08C69-0CA9-B29B-AE90-5936FEF420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A4C0E-851F-F643-A680-7551B36D02FD}" type="datetimeFigureOut">
              <a:rPr lang="en-US" smtClean="0"/>
              <a:t>12/13/23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FD8F6A-C279-325B-846C-F62325AC2A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C4EDC4-EABA-2CCD-C239-E3112C29F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D7DF1-BD2C-C640-94F3-80A9109448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5850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7C4F278-1032-9ECE-8396-73496839AC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A4C0E-851F-F643-A680-7551B36D02FD}" type="datetimeFigureOut">
              <a:rPr lang="en-US" smtClean="0"/>
              <a:t>12/13/23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F540D0-5EB6-EF1C-2D0F-71E827A5D2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90EBB2-D58A-727D-EFE0-6A26982880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D7DF1-BD2C-C640-94F3-80A9109448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6873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4E58CD-1F7D-59B7-01F3-7091209D1F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74F621-C683-91AC-3108-6C33B0F6AD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E2BD74-CC5F-74F5-C184-805E76641F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69BB33-C213-E7A8-7EEF-6BACF58AFD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A4C0E-851F-F643-A680-7551B36D02FD}" type="datetimeFigureOut">
              <a:rPr lang="en-US" smtClean="0"/>
              <a:t>12/13/23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173DB4-0371-8959-0EB8-62CDB33363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3C1E93-4DA0-5822-26FA-3E204582A1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D7DF1-BD2C-C640-94F3-80A9109448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5210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727FF9-0596-2437-0C8B-82449CA4F6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B61C323-BD06-7BD2-ABD4-84AF55AB5EF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AE5470-5F45-336A-66D0-B364291DE3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866D87-610F-706A-6F56-3A5848A8A3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A4C0E-851F-F643-A680-7551B36D02FD}" type="datetimeFigureOut">
              <a:rPr lang="en-US" smtClean="0"/>
              <a:t>12/13/23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DB0346-6CF6-B830-6680-A3CFC2AFD4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B0E73D-3CBC-A8A3-616A-BB29EE978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D7DF1-BD2C-C640-94F3-80A9109448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7029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08D99FC-E3D9-5D4B-069B-A710B6F45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9EA8E8-1855-F8F9-3167-B485570DC2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102CAB-6B58-2CD4-D751-8371F19395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</a:defRPr>
            </a:lvl1pPr>
          </a:lstStyle>
          <a:p>
            <a:fld id="{732A4C0E-851F-F643-A680-7551B36D02FD}" type="datetimeFigureOut">
              <a:rPr lang="en-US" smtClean="0"/>
              <a:pPr/>
              <a:t>12/13/23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F664CB-152F-2D93-2B39-C362333538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001042-E77C-6DDF-DD8F-7CB86F7AA4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</a:defRPr>
            </a:lvl1pPr>
          </a:lstStyle>
          <a:p>
            <a:fld id="{391D7DF1-BD2C-C640-94F3-80A91094489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27079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Times New Roman" panose="02020603050405020304" pitchFamily="18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Times New Roman" panose="0202060305040502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Times New Roman" panose="0202060305040502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Times New Roman" panose="0202060305040502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Times New Roman" panose="0202060305040502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EB612-00C0-AC2D-368D-78E4B4B1110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Bypassing Tunnels: Leaking VPN Client Traffic by Abusing Routing Tables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D362D4-4634-EE42-BA65-558AA764278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en-US" dirty="0" err="1">
                <a:effectLst/>
                <a:cs typeface="Times New Roman" panose="02020603050405020304" pitchFamily="18" charset="0"/>
              </a:rPr>
              <a:t>Nian</a:t>
            </a:r>
            <a:r>
              <a:rPr lang="en-US" dirty="0">
                <a:effectLst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cs typeface="Times New Roman" panose="02020603050405020304" pitchFamily="18" charset="0"/>
              </a:rPr>
              <a:t>Xue</a:t>
            </a:r>
            <a:r>
              <a:rPr lang="en-US" baseline="30000" dirty="0">
                <a:effectLst/>
                <a:cs typeface="Times New Roman" panose="02020603050405020304" pitchFamily="18" charset="0"/>
              </a:rPr>
              <a:t>*</a:t>
            </a:r>
            <a:r>
              <a:rPr lang="en-US" dirty="0">
                <a:effectLst/>
                <a:cs typeface="Times New Roman" panose="02020603050405020304" pitchFamily="18" charset="0"/>
              </a:rPr>
              <a:t>, </a:t>
            </a:r>
            <a:r>
              <a:rPr lang="en-US" dirty="0" err="1">
                <a:effectLst/>
                <a:cs typeface="Times New Roman" panose="02020603050405020304" pitchFamily="18" charset="0"/>
              </a:rPr>
              <a:t>Yashaswi</a:t>
            </a:r>
            <a:r>
              <a:rPr lang="en-US" dirty="0">
                <a:effectLst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cs typeface="Times New Roman" panose="02020603050405020304" pitchFamily="18" charset="0"/>
              </a:rPr>
              <a:t>Malla</a:t>
            </a:r>
            <a:r>
              <a:rPr lang="en-US" baseline="30000" dirty="0">
                <a:cs typeface="Times New Roman" panose="02020603050405020304" pitchFamily="18" charset="0"/>
              </a:rPr>
              <a:t>+</a:t>
            </a:r>
            <a:r>
              <a:rPr lang="en-US" dirty="0">
                <a:effectLst/>
                <a:cs typeface="Times New Roman" panose="02020603050405020304" pitchFamily="18" charset="0"/>
              </a:rPr>
              <a:t>, </a:t>
            </a:r>
            <a:r>
              <a:rPr lang="en-US" dirty="0" err="1">
                <a:effectLst/>
                <a:cs typeface="Times New Roman" panose="02020603050405020304" pitchFamily="18" charset="0"/>
              </a:rPr>
              <a:t>Zihang</a:t>
            </a:r>
            <a:r>
              <a:rPr lang="en-US" dirty="0">
                <a:effectLst/>
                <a:cs typeface="Times New Roman" panose="02020603050405020304" pitchFamily="18" charset="0"/>
              </a:rPr>
              <a:t> Xia</a:t>
            </a:r>
            <a:r>
              <a:rPr lang="en-US" baseline="30000" dirty="0">
                <a:cs typeface="Times New Roman" panose="02020603050405020304" pitchFamily="18" charset="0"/>
              </a:rPr>
              <a:t>+</a:t>
            </a:r>
            <a:r>
              <a:rPr lang="en-US" dirty="0">
                <a:effectLst/>
                <a:cs typeface="Times New Roman" panose="02020603050405020304" pitchFamily="18" charset="0"/>
              </a:rPr>
              <a:t>, Christina Po ̈</a:t>
            </a:r>
            <a:r>
              <a:rPr lang="en-US" dirty="0" err="1">
                <a:effectLst/>
                <a:cs typeface="Times New Roman" panose="02020603050405020304" pitchFamily="18" charset="0"/>
              </a:rPr>
              <a:t>pper</a:t>
            </a:r>
            <a:r>
              <a:rPr lang="en-US" baseline="30000" dirty="0">
                <a:cs typeface="Times New Roman" panose="02020603050405020304" pitchFamily="18" charset="0"/>
              </a:rPr>
              <a:t>+</a:t>
            </a:r>
            <a:r>
              <a:rPr lang="en-US" dirty="0">
                <a:effectLst/>
                <a:cs typeface="Times New Roman" panose="02020603050405020304" pitchFamily="18" charset="0"/>
              </a:rPr>
              <a:t> </a:t>
            </a:r>
          </a:p>
          <a:p>
            <a:r>
              <a:rPr lang="en-US" dirty="0" err="1">
                <a:effectLst/>
                <a:cs typeface="Times New Roman" panose="02020603050405020304" pitchFamily="18" charset="0"/>
              </a:rPr>
              <a:t>Mathy</a:t>
            </a:r>
            <a:r>
              <a:rPr lang="en-US" dirty="0">
                <a:effectLst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cs typeface="Times New Roman" panose="02020603050405020304" pitchFamily="18" charset="0"/>
              </a:rPr>
              <a:t>Vanhoef</a:t>
            </a:r>
            <a:r>
              <a:rPr lang="en-US" baseline="30000" dirty="0">
                <a:cs typeface="Times New Roman" panose="02020603050405020304" pitchFamily="18" charset="0"/>
              </a:rPr>
              <a:t>&amp;</a:t>
            </a:r>
            <a:r>
              <a:rPr lang="en-US" dirty="0">
                <a:effectLst/>
                <a:cs typeface="Times New Roman" panose="02020603050405020304" pitchFamily="18" charset="0"/>
              </a:rPr>
              <a:t> </a:t>
            </a:r>
          </a:p>
          <a:p>
            <a:r>
              <a:rPr lang="en-US" i="1" baseline="30000" dirty="0">
                <a:effectLst/>
                <a:cs typeface="Times New Roman" panose="02020603050405020304" pitchFamily="18" charset="0"/>
              </a:rPr>
              <a:t>*</a:t>
            </a:r>
            <a:r>
              <a:rPr lang="en-US" i="1" dirty="0">
                <a:effectLst/>
                <a:cs typeface="Times New Roman" panose="02020603050405020304" pitchFamily="18" charset="0"/>
              </a:rPr>
              <a:t>New York University, </a:t>
            </a:r>
            <a:r>
              <a:rPr lang="en-US" i="1" baseline="30000" dirty="0">
                <a:effectLst/>
                <a:cs typeface="Times New Roman" panose="02020603050405020304" pitchFamily="18" charset="0"/>
              </a:rPr>
              <a:t>+</a:t>
            </a:r>
            <a:r>
              <a:rPr lang="en-US" i="1" dirty="0">
                <a:effectLst/>
                <a:cs typeface="Times New Roman" panose="02020603050405020304" pitchFamily="18" charset="0"/>
              </a:rPr>
              <a:t>New York University Abu Dhabi, </a:t>
            </a:r>
          </a:p>
          <a:p>
            <a:r>
              <a:rPr lang="en-US" i="1" baseline="30000" dirty="0">
                <a:effectLst/>
                <a:cs typeface="Times New Roman" panose="02020603050405020304" pitchFamily="18" charset="0"/>
              </a:rPr>
              <a:t>&amp;</a:t>
            </a:r>
            <a:r>
              <a:rPr lang="en-US" i="1" dirty="0" err="1">
                <a:effectLst/>
                <a:cs typeface="Times New Roman" panose="02020603050405020304" pitchFamily="18" charset="0"/>
              </a:rPr>
              <a:t>imec-DistriNet</a:t>
            </a:r>
            <a:r>
              <a:rPr lang="en-US" i="1" dirty="0">
                <a:effectLst/>
                <a:cs typeface="Times New Roman" panose="02020603050405020304" pitchFamily="18" charset="0"/>
              </a:rPr>
              <a:t>, KU Leuven </a:t>
            </a:r>
            <a:endParaRPr lang="en-US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25060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F97AB-651E-C7AC-A50D-0887249FF8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Hide.Me</a:t>
            </a:r>
            <a:r>
              <a:rPr lang="en-US" dirty="0"/>
              <a:t>  on iOS and Mac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E18CACFD-EDBE-B251-35A7-F1C6D3D4AC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14610"/>
            <a:ext cx="7678471" cy="4351338"/>
          </a:xfr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AA8DFCF2-CDA1-DE5C-72EE-7E73B398A3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760" y="1614610"/>
            <a:ext cx="7575239" cy="4359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324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0ABAA-978A-BE38-9C78-888742624A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Hide.Me</a:t>
            </a:r>
            <a:r>
              <a:rPr lang="en-US" dirty="0"/>
              <a:t> Windows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22B8A0AC-81B0-5F4A-9E34-52B0622F12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5094" y="1787259"/>
            <a:ext cx="5801784" cy="4351338"/>
          </a:xfrm>
        </p:spPr>
      </p:pic>
      <p:pic>
        <p:nvPicPr>
          <p:cNvPr id="7" name="Picture 6" descr="A computer screen with text on it&#10;&#10;Description automatically generated">
            <a:extLst>
              <a:ext uri="{FF2B5EF4-FFF2-40B4-BE49-F238E27FC236}">
                <a16:creationId xmlns:a16="http://schemas.microsoft.com/office/drawing/2014/main" id="{54E34A51-1E15-DF44-DA58-0898A33168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0317" y="1787260"/>
            <a:ext cx="580178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7870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8FB94-16E5-52A2-2551-07882C243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Hotspot Shield on Mac and iOS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2835C2CB-C3DF-CAEF-75A2-2C3361C300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18576"/>
            <a:ext cx="7144359" cy="4351338"/>
          </a:xfrm>
        </p:spPr>
      </p:pic>
      <p:pic>
        <p:nvPicPr>
          <p:cNvPr id="7" name="Picture 6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690B3E3F-BD59-76D0-3FCC-8150C5F638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9112" y="1409753"/>
            <a:ext cx="2387154" cy="5168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9729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7F3D4-70A8-08E0-74D7-56A2C3438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Hotspot Shield on Windows</a:t>
            </a:r>
          </a:p>
        </p:txBody>
      </p:sp>
      <p:pic>
        <p:nvPicPr>
          <p:cNvPr id="5" name="Content Placeholder 4" descr="A computer screen shot of a computer&#10;&#10;Description automatically generated">
            <a:extLst>
              <a:ext uri="{FF2B5EF4-FFF2-40B4-BE49-F238E27FC236}">
                <a16:creationId xmlns:a16="http://schemas.microsoft.com/office/drawing/2014/main" id="{A6C63CBF-DB11-6906-A921-AA48CCC0EB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81781" y="1594788"/>
            <a:ext cx="6530783" cy="4898087"/>
          </a:xfrm>
        </p:spPr>
      </p:pic>
    </p:spTree>
    <p:extLst>
      <p:ext uri="{BB962C8B-B14F-4D97-AF65-F5344CB8AC3E}">
        <p14:creationId xmlns:p14="http://schemas.microsoft.com/office/powerpoint/2010/main" val="21533534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166801-A275-1805-FB9A-7FB3BFE02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Hotspot Shield on Android</a:t>
            </a:r>
          </a:p>
        </p:txBody>
      </p:sp>
      <p:pic>
        <p:nvPicPr>
          <p:cNvPr id="5" name="Content Placeholder 4" descr="A white background with black dots&#10;&#10;Description automatically generated">
            <a:extLst>
              <a:ext uri="{FF2B5EF4-FFF2-40B4-BE49-F238E27FC236}">
                <a16:creationId xmlns:a16="http://schemas.microsoft.com/office/drawing/2014/main" id="{5533FBD9-2953-F674-201A-23370E9BEB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97971" y="1690688"/>
            <a:ext cx="1958102" cy="4351338"/>
          </a:xfrm>
        </p:spPr>
      </p:pic>
      <p:pic>
        <p:nvPicPr>
          <p:cNvPr id="7" name="Picture 6" descr="A screenshot of a phone&#10;&#10;Description automatically generated">
            <a:extLst>
              <a:ext uri="{FF2B5EF4-FFF2-40B4-BE49-F238E27FC236}">
                <a16:creationId xmlns:a16="http://schemas.microsoft.com/office/drawing/2014/main" id="{201950FB-8C6A-6DF8-E057-C89E579C96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5929" y="1690688"/>
            <a:ext cx="195810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6986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58E7F-F857-F03F-F7B4-95F7F7459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VPN Unlimited (Non-Free version) on iOS</a:t>
            </a:r>
          </a:p>
        </p:txBody>
      </p:sp>
      <p:pic>
        <p:nvPicPr>
          <p:cNvPr id="5" name="Content Placeholder 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6C92AB1C-6895-58F5-A14D-9AE77FD814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00307" y="1758516"/>
            <a:ext cx="2009546" cy="4351338"/>
          </a:xfrm>
        </p:spPr>
      </p:pic>
      <p:pic>
        <p:nvPicPr>
          <p:cNvPr id="7" name="Picture 6" descr="A screenshot of a phone&#10;&#10;Description automatically generated">
            <a:extLst>
              <a:ext uri="{FF2B5EF4-FFF2-40B4-BE49-F238E27FC236}">
                <a16:creationId xmlns:a16="http://schemas.microsoft.com/office/drawing/2014/main" id="{CAF8590B-E7D5-6B1A-21EF-846E822BB7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4089" y="1758517"/>
            <a:ext cx="2009546" cy="435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6804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39A37-A29E-C08A-C7C9-EAADCE4DF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ServerIP</a:t>
            </a:r>
            <a:r>
              <a:rPr lang="en-US" dirty="0"/>
              <a:t> Attack</a:t>
            </a:r>
          </a:p>
        </p:txBody>
      </p:sp>
      <p:pic>
        <p:nvPicPr>
          <p:cNvPr id="5" name="Content Placeholder 4" descr="A diagram of a network&#10;&#10;Description automatically generated">
            <a:extLst>
              <a:ext uri="{FF2B5EF4-FFF2-40B4-BE49-F238E27FC236}">
                <a16:creationId xmlns:a16="http://schemas.microsoft.com/office/drawing/2014/main" id="{5275D68F-6AB3-F35A-5406-1BA4D00169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77575" y="1690688"/>
            <a:ext cx="6137749" cy="4351338"/>
          </a:xfrm>
        </p:spPr>
      </p:pic>
    </p:spTree>
    <p:extLst>
      <p:ext uri="{BB962C8B-B14F-4D97-AF65-F5344CB8AC3E}">
        <p14:creationId xmlns:p14="http://schemas.microsoft.com/office/powerpoint/2010/main" val="14489180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39A37-A29E-C08A-C7C9-EAADCE4DF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ServerIP</a:t>
            </a:r>
            <a:r>
              <a:rPr lang="en-US" dirty="0"/>
              <a:t> Attack</a:t>
            </a:r>
          </a:p>
        </p:txBody>
      </p:sp>
      <p:pic>
        <p:nvPicPr>
          <p:cNvPr id="7" name="Content Placeholder 6" descr="A diagram of a network&#10;&#10;Description automatically generated">
            <a:extLst>
              <a:ext uri="{FF2B5EF4-FFF2-40B4-BE49-F238E27FC236}">
                <a16:creationId xmlns:a16="http://schemas.microsoft.com/office/drawing/2014/main" id="{45CE8EC6-74E1-EAF5-5016-F8D216642F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9809" y="1825625"/>
            <a:ext cx="9732381" cy="4351338"/>
          </a:xfrm>
        </p:spPr>
      </p:pic>
    </p:spTree>
    <p:extLst>
      <p:ext uri="{BB962C8B-B14F-4D97-AF65-F5344CB8AC3E}">
        <p14:creationId xmlns:p14="http://schemas.microsoft.com/office/powerpoint/2010/main" val="250891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9F39B-29F1-9731-3B69-89F87CFBC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Setup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450BE0-AD43-CB7D-34D1-A4BEA7D646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Most of the custom VPN apps are secure</a:t>
            </a:r>
          </a:p>
          <a:p>
            <a:pPr lvl="1"/>
            <a:r>
              <a:rPr lang="en-US" dirty="0"/>
              <a:t>Do not use DNS to look up the VPN server’s IP address</a:t>
            </a:r>
          </a:p>
          <a:p>
            <a:r>
              <a:rPr lang="en-US" dirty="0"/>
              <a:t>Tested OS built-in VPN clients with various </a:t>
            </a:r>
            <a:r>
              <a:rPr lang="en-US" dirty="0" err="1"/>
              <a:t>vpn</a:t>
            </a:r>
            <a:r>
              <a:rPr lang="en-US" dirty="0"/>
              <a:t> profiles</a:t>
            </a:r>
          </a:p>
          <a:p>
            <a:r>
              <a:rPr lang="en-US" dirty="0"/>
              <a:t>Only VPN Gate was the free VPN provider</a:t>
            </a:r>
          </a:p>
        </p:txBody>
      </p:sp>
    </p:spTree>
    <p:extLst>
      <p:ext uri="{BB962C8B-B14F-4D97-AF65-F5344CB8AC3E}">
        <p14:creationId xmlns:p14="http://schemas.microsoft.com/office/powerpoint/2010/main" val="8436829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719F0-A525-2CF6-D623-3F7047DFF8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Info: VPN profiles</a:t>
            </a:r>
          </a:p>
        </p:txBody>
      </p:sp>
      <p:pic>
        <p:nvPicPr>
          <p:cNvPr id="5" name="Content Placeholder 4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2BAC9C5B-41EC-3F79-CF0F-CA7BD06BFE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1641" y="1780864"/>
            <a:ext cx="3699890" cy="4351338"/>
          </a:xfrm>
        </p:spPr>
      </p:pic>
      <p:pic>
        <p:nvPicPr>
          <p:cNvPr id="7" name="Picture 6" descr="A screenshot of a black phone&#10;&#10;Description automatically generated">
            <a:extLst>
              <a:ext uri="{FF2B5EF4-FFF2-40B4-BE49-F238E27FC236}">
                <a16:creationId xmlns:a16="http://schemas.microsoft.com/office/drawing/2014/main" id="{C1B3BA58-88A8-D16B-EE36-73CADDB73B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0471" y="1487121"/>
            <a:ext cx="2436097" cy="5274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7950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CF76C2-04CF-357C-1EE1-787B1A8B3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Internet With VPN</a:t>
            </a:r>
          </a:p>
        </p:txBody>
      </p:sp>
      <p:pic>
        <p:nvPicPr>
          <p:cNvPr id="5" name="Content Placeholder 4" descr="A diagram of a network access&#10;&#10;Description automatically generated">
            <a:extLst>
              <a:ext uri="{FF2B5EF4-FFF2-40B4-BE49-F238E27FC236}">
                <a16:creationId xmlns:a16="http://schemas.microsoft.com/office/drawing/2014/main" id="{183F5279-3017-1742-AE3A-D440CCA85C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277027"/>
            <a:ext cx="10515600" cy="3448533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75A5393-23CA-C5C4-4C87-4C106E7D1A53}"/>
              </a:ext>
            </a:extLst>
          </p:cNvPr>
          <p:cNvSpPr txBox="1"/>
          <p:nvPr/>
        </p:nvSpPr>
        <p:spPr>
          <a:xfrm>
            <a:off x="3383862" y="3429000"/>
            <a:ext cx="32673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Encrypted Internet Traffic  </a:t>
            </a:r>
          </a:p>
        </p:txBody>
      </p:sp>
    </p:spTree>
    <p:extLst>
      <p:ext uri="{BB962C8B-B14F-4D97-AF65-F5344CB8AC3E}">
        <p14:creationId xmlns:p14="http://schemas.microsoft.com/office/powerpoint/2010/main" val="32524909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B99E5-D6D1-49CC-8639-0E113396E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test?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99243A5-A9BD-57D1-B914-1D74154CAC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78509"/>
          </a:xfrm>
        </p:spPr>
        <p:txBody>
          <a:bodyPr/>
          <a:lstStyle/>
          <a:p>
            <a:pPr marL="0" indent="0">
              <a:buNone/>
            </a:pPr>
            <a:r>
              <a:rPr lang="en-US" u="none" strike="noStrike" dirty="0">
                <a:solidFill>
                  <a:srgbClr val="1F2328"/>
                </a:solidFill>
                <a:effectLst/>
              </a:rPr>
              <a:t>“test whether the VPN client used plaintext DNS to find the VPN server's IP address. To determine this, you can use the Wireshark filter </a:t>
            </a:r>
            <a:r>
              <a:rPr lang="en-US" dirty="0" err="1"/>
              <a:t>dns.a</a:t>
            </a:r>
            <a:r>
              <a:rPr lang="en-US" dirty="0"/>
              <a:t> == $VPN_SERVERIP</a:t>
            </a:r>
            <a:r>
              <a:rPr lang="en-US" u="none" strike="noStrike" dirty="0">
                <a:solidFill>
                  <a:srgbClr val="1F2328"/>
                </a:solidFill>
                <a:effectLst/>
              </a:rPr>
              <a:t>. If you see any results, then the VPN client is highly likely to be vulnerable.”</a:t>
            </a:r>
            <a:endParaRPr lang="en-US" dirty="0"/>
          </a:p>
        </p:txBody>
      </p:sp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D2566987-429F-A8E2-CA75-C8B1E47FA5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6616705"/>
              </p:ext>
            </p:extLst>
          </p:nvPr>
        </p:nvGraphicFramePr>
        <p:xfrm>
          <a:off x="2032000" y="3897686"/>
          <a:ext cx="8127999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676123606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129822632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871176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Times New Roman" panose="02020603050405020304" pitchFamily="18" charset="0"/>
                        </a:rPr>
                        <a:t>VPN Client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Times New Roman" panose="02020603050405020304" pitchFamily="18" charset="0"/>
                        </a:rPr>
                        <a:t>Provider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Times New Roman" panose="02020603050405020304" pitchFamily="18" charset="0"/>
                        </a:rPr>
                        <a:t>Result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47011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Times New Roman" panose="02020603050405020304" pitchFamily="18" charset="0"/>
                        </a:rPr>
                        <a:t>iOS Built-in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Times New Roman" panose="02020603050405020304" pitchFamily="18" charset="0"/>
                        </a:rPr>
                        <a:t>VPN Gate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Times New Roman" panose="02020603050405020304" pitchFamily="18" charset="0"/>
                        </a:rPr>
                        <a:t>Leaking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24239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Times New Roman" panose="02020603050405020304" pitchFamily="18" charset="0"/>
                        </a:rPr>
                        <a:t>Android Built-in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Times New Roman" panose="02020603050405020304" pitchFamily="18" charset="0"/>
                        </a:rPr>
                        <a:t>VPN Gate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Times New Roman" panose="02020603050405020304" pitchFamily="18" charset="0"/>
                        </a:rPr>
                        <a:t>Leaking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65530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Times New Roman" panose="02020603050405020304" pitchFamily="18" charset="0"/>
                        </a:rPr>
                        <a:t>Mac Built-in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Times New Roman" panose="02020603050405020304" pitchFamily="18" charset="0"/>
                        </a:rPr>
                        <a:t>VPN Gate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Times New Roman" panose="02020603050405020304" pitchFamily="18" charset="0"/>
                        </a:rPr>
                        <a:t>Leaking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58676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09621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D0FD7-9F1F-1A03-753E-F24D28220A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ServerNet</a:t>
            </a:r>
            <a:r>
              <a:rPr lang="en-US" dirty="0"/>
              <a:t> Attack iOS</a:t>
            </a: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E12CE257-2AE8-1B9A-D64F-A511A5D488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690688"/>
            <a:ext cx="7772400" cy="4289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4635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D0FD7-9F1F-1A03-753E-F24D28220A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ServerNet</a:t>
            </a:r>
            <a:r>
              <a:rPr lang="en-US" dirty="0"/>
              <a:t> Attack Mac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2ED25C3D-BBB1-03C1-723E-9A82804140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78501" y="1825625"/>
            <a:ext cx="7834998" cy="4351338"/>
          </a:xfrm>
        </p:spPr>
      </p:pic>
    </p:spTree>
    <p:extLst>
      <p:ext uri="{BB962C8B-B14F-4D97-AF65-F5344CB8AC3E}">
        <p14:creationId xmlns:p14="http://schemas.microsoft.com/office/powerpoint/2010/main" val="6646918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9F9294-C8C6-12A5-8B09-D29CE184EE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ServerNet</a:t>
            </a:r>
            <a:r>
              <a:rPr lang="en-US" dirty="0"/>
              <a:t> Attack Android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1E0F8AAA-E330-BCA5-B8B9-F979890F5C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14335" y="1825625"/>
            <a:ext cx="7763329" cy="4351338"/>
          </a:xfrm>
        </p:spPr>
      </p:pic>
    </p:spTree>
    <p:extLst>
      <p:ext uri="{BB962C8B-B14F-4D97-AF65-F5344CB8AC3E}">
        <p14:creationId xmlns:p14="http://schemas.microsoft.com/office/powerpoint/2010/main" val="4733165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AC0D7-FE2F-F729-E869-37334C1BC7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BFD861-4A61-8E0B-5B99-F0663285F6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Tried to reproduce all categories of result from the paper</a:t>
            </a:r>
          </a:p>
          <a:p>
            <a:pPr lvl="1"/>
            <a:r>
              <a:rPr lang="en-US" dirty="0"/>
              <a:t>Leaking</a:t>
            </a:r>
          </a:p>
          <a:p>
            <a:pPr lvl="1"/>
            <a:r>
              <a:rPr lang="en-US" dirty="0"/>
              <a:t>Not Leaking</a:t>
            </a:r>
          </a:p>
          <a:p>
            <a:pPr lvl="1"/>
            <a:r>
              <a:rPr lang="en-US" dirty="0"/>
              <a:t>Conditionally Leaking</a:t>
            </a:r>
          </a:p>
          <a:p>
            <a:pPr lvl="1"/>
            <a:r>
              <a:rPr lang="en-US" dirty="0"/>
              <a:t>Leaking IP but blocking traffics</a:t>
            </a:r>
          </a:p>
          <a:p>
            <a:r>
              <a:rPr lang="en-US" dirty="0"/>
              <a:t>Did complete what was mentioned in the proposal</a:t>
            </a:r>
          </a:p>
          <a:p>
            <a:r>
              <a:rPr lang="en-US" dirty="0"/>
              <a:t>Was not able to complete the DNS spoofing for </a:t>
            </a:r>
            <a:r>
              <a:rPr lang="en-US" dirty="0" err="1"/>
              <a:t>ServerNet</a:t>
            </a:r>
            <a:r>
              <a:rPr lang="en-US" dirty="0"/>
              <a:t> Attacks</a:t>
            </a:r>
          </a:p>
        </p:txBody>
      </p:sp>
    </p:spTree>
    <p:extLst>
      <p:ext uri="{BB962C8B-B14F-4D97-AF65-F5344CB8AC3E}">
        <p14:creationId xmlns:p14="http://schemas.microsoft.com/office/powerpoint/2010/main" val="2599786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imes New Roman" panose="02020603050405020304" pitchFamily="18" charset="0"/>
            </a:endParaRPr>
          </a:p>
        </p:txBody>
      </p:sp>
      <p:pic>
        <p:nvPicPr>
          <p:cNvPr id="5" name="Picture 4" descr="Wood human figure">
            <a:extLst>
              <a:ext uri="{FF2B5EF4-FFF2-40B4-BE49-F238E27FC236}">
                <a16:creationId xmlns:a16="http://schemas.microsoft.com/office/drawing/2014/main" id="{AD6BD630-D962-2B22-0852-B7BDC64858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730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imes New Roman" panose="02020603050405020304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B9205F-97EB-3093-7BB4-041FFAC6C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rgbClr val="FFFFFF"/>
                </a:solidFill>
              </a:rPr>
              <a:t>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B976F8-B09C-6E49-55BA-CBECF637E9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400" dirty="0">
                <a:solidFill>
                  <a:srgbClr val="FFFFFF"/>
                </a:soli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2048927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1194A-5487-3609-1EBB-86E26914A8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Original Test Subjects: </a:t>
            </a:r>
            <a:r>
              <a:rPr lang="en-US" dirty="0" err="1"/>
              <a:t>LocalNet</a:t>
            </a:r>
            <a:r>
              <a:rPr lang="en-US" dirty="0"/>
              <a:t> Attacks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7B416A-78F2-5F4A-123F-BB0DC260C9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63 VPN Clients</a:t>
            </a:r>
          </a:p>
          <a:p>
            <a:r>
              <a:rPr lang="en-US" dirty="0"/>
              <a:t>42 Android VPN clients</a:t>
            </a:r>
          </a:p>
          <a:p>
            <a:r>
              <a:rPr lang="en-US" dirty="0"/>
              <a:t>46 iOS Clients</a:t>
            </a:r>
          </a:p>
          <a:p>
            <a:r>
              <a:rPr lang="en-US" dirty="0"/>
              <a:t>39 Windows Clients</a:t>
            </a:r>
          </a:p>
          <a:p>
            <a:r>
              <a:rPr lang="en-US" dirty="0"/>
              <a:t>40 MacOS Clients</a:t>
            </a:r>
          </a:p>
          <a:p>
            <a:r>
              <a:rPr lang="en-US" dirty="0"/>
              <a:t>28 Linux Clients</a:t>
            </a:r>
          </a:p>
        </p:txBody>
      </p:sp>
    </p:spTree>
    <p:extLst>
      <p:ext uri="{BB962C8B-B14F-4D97-AF65-F5344CB8AC3E}">
        <p14:creationId xmlns:p14="http://schemas.microsoft.com/office/powerpoint/2010/main" val="41605529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1194A-5487-3609-1EBB-86E26914A8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Original Test Subjects: </a:t>
            </a:r>
            <a:r>
              <a:rPr lang="en-US" dirty="0" err="1"/>
              <a:t>ServierIPAttacks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7B416A-78F2-5F4A-123F-BB0DC260C9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17 VPN apps </a:t>
            </a:r>
          </a:p>
          <a:p>
            <a:r>
              <a:rPr lang="en-US" dirty="0"/>
              <a:t>10 Android apps</a:t>
            </a:r>
          </a:p>
          <a:p>
            <a:r>
              <a:rPr lang="en-US" dirty="0"/>
              <a:t>5 iOS apps</a:t>
            </a:r>
          </a:p>
          <a:p>
            <a:r>
              <a:rPr lang="en-US" dirty="0"/>
              <a:t>11 Windows apps</a:t>
            </a:r>
          </a:p>
          <a:p>
            <a:r>
              <a:rPr lang="en-US" dirty="0"/>
              <a:t>10 macOS apps</a:t>
            </a:r>
          </a:p>
          <a:p>
            <a:r>
              <a:rPr lang="en-US" dirty="0"/>
              <a:t>17 Linux apps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0497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1194A-5487-3609-1EBB-86E26914A8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7B416A-78F2-5F4A-123F-BB0DC260C9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LocalNet</a:t>
            </a:r>
            <a:r>
              <a:rPr lang="en-US" dirty="0"/>
              <a:t> Attacks:</a:t>
            </a:r>
          </a:p>
          <a:p>
            <a:pPr lvl="1"/>
            <a:r>
              <a:rPr lang="en-US" dirty="0"/>
              <a:t>Cisco </a:t>
            </a:r>
            <a:r>
              <a:rPr lang="en-US" dirty="0" err="1"/>
              <a:t>Anyconnect</a:t>
            </a:r>
            <a:r>
              <a:rPr lang="en-US" dirty="0"/>
              <a:t> on Linux, MacOS, iOS, Android (Week 8,9)</a:t>
            </a:r>
          </a:p>
          <a:p>
            <a:pPr lvl="1"/>
            <a:r>
              <a:rPr lang="en-US" dirty="0" err="1"/>
              <a:t>Hide.me</a:t>
            </a:r>
            <a:r>
              <a:rPr lang="en-US" dirty="0"/>
              <a:t> VPN on Linux, MacOS, iOS, Android (Week 10, 11)</a:t>
            </a:r>
          </a:p>
          <a:p>
            <a:pPr lvl="1"/>
            <a:r>
              <a:rPr lang="en-US" dirty="0"/>
              <a:t>OpenVPN cli on Linux (Week 11)</a:t>
            </a:r>
          </a:p>
          <a:p>
            <a:pPr lvl="1"/>
            <a:r>
              <a:rPr lang="en-US" dirty="0"/>
              <a:t>VPN </a:t>
            </a:r>
            <a:r>
              <a:rPr lang="en-US" dirty="0" err="1"/>
              <a:t>hostspot</a:t>
            </a:r>
            <a:r>
              <a:rPr lang="en-US" dirty="0"/>
              <a:t> on macOS (Week 11)</a:t>
            </a:r>
          </a:p>
          <a:p>
            <a:r>
              <a:rPr lang="en-US" dirty="0" err="1"/>
              <a:t>ServerIP</a:t>
            </a:r>
            <a:r>
              <a:rPr lang="en-US" dirty="0"/>
              <a:t> Attacks:</a:t>
            </a:r>
          </a:p>
          <a:p>
            <a:pPr lvl="1"/>
            <a:r>
              <a:rPr lang="en-US" dirty="0"/>
              <a:t>OpenVPN cli on Linux (Week 12, 13)</a:t>
            </a:r>
          </a:p>
          <a:p>
            <a:r>
              <a:rPr lang="en-US" dirty="0"/>
              <a:t>Presentation (Week 13)</a:t>
            </a:r>
          </a:p>
          <a:p>
            <a:r>
              <a:rPr lang="en-US" dirty="0"/>
              <a:t>Demo (Week 14)</a:t>
            </a:r>
          </a:p>
        </p:txBody>
      </p:sp>
    </p:spTree>
    <p:extLst>
      <p:ext uri="{BB962C8B-B14F-4D97-AF65-F5344CB8AC3E}">
        <p14:creationId xmlns:p14="http://schemas.microsoft.com/office/powerpoint/2010/main" val="5709252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188B1D-D64C-A3C0-9A58-320A45A37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751406-8FF9-EECE-F0CD-FDD7351976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3045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2A7D-C05A-D363-634F-416846E6E6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VPN Works?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9C780B5-20BC-12BB-3839-7322A8EBB6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44030"/>
            <a:ext cx="10515600" cy="1201062"/>
          </a:xfrm>
        </p:spPr>
      </p:pic>
      <p:pic>
        <p:nvPicPr>
          <p:cNvPr id="11" name="Picture 10" descr="A close-up of a white background&#10;&#10;Description automatically generated">
            <a:extLst>
              <a:ext uri="{FF2B5EF4-FFF2-40B4-BE49-F238E27FC236}">
                <a16:creationId xmlns:a16="http://schemas.microsoft.com/office/drawing/2014/main" id="{3EAC7B72-F9C1-ABCF-8864-3B861C5991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3398433"/>
            <a:ext cx="10666383" cy="151410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E0B3EEB-27C6-DB97-0B09-7986A752BDD9}"/>
              </a:ext>
            </a:extLst>
          </p:cNvPr>
          <p:cNvSpPr txBox="1"/>
          <p:nvPr/>
        </p:nvSpPr>
        <p:spPr>
          <a:xfrm>
            <a:off x="8596526" y="3924650"/>
            <a:ext cx="2417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ServerNet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Attack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765EE7-30A9-B548-9B4B-65AEC71DB5D9}"/>
              </a:ext>
            </a:extLst>
          </p:cNvPr>
          <p:cNvSpPr txBox="1"/>
          <p:nvPr/>
        </p:nvSpPr>
        <p:spPr>
          <a:xfrm>
            <a:off x="6500784" y="4187759"/>
            <a:ext cx="2417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LocalNet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Attack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2EE0E59-BA11-6872-CBE2-39761C871343}"/>
              </a:ext>
            </a:extLst>
          </p:cNvPr>
          <p:cNvCxnSpPr>
            <a:cxnSpLocks/>
          </p:cNvCxnSpPr>
          <p:nvPr/>
        </p:nvCxnSpPr>
        <p:spPr>
          <a:xfrm flipH="1">
            <a:off x="5760138" y="4187759"/>
            <a:ext cx="283638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C83AE93-0FFE-5B4F-2B78-C090A6253C77}"/>
              </a:ext>
            </a:extLst>
          </p:cNvPr>
          <p:cNvCxnSpPr>
            <a:cxnSpLocks/>
          </p:cNvCxnSpPr>
          <p:nvPr/>
        </p:nvCxnSpPr>
        <p:spPr>
          <a:xfrm flipH="1">
            <a:off x="5217679" y="4468047"/>
            <a:ext cx="128310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7798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DC73BA-33DF-EB9A-9E32-983382ED79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LocalNet</a:t>
            </a:r>
            <a:r>
              <a:rPr lang="en-US" dirty="0"/>
              <a:t> Attack</a:t>
            </a:r>
          </a:p>
        </p:txBody>
      </p:sp>
      <p:pic>
        <p:nvPicPr>
          <p:cNvPr id="5" name="Content Placeholder 4" descr="A diagram of a network&#10;&#10;Description automatically generated">
            <a:extLst>
              <a:ext uri="{FF2B5EF4-FFF2-40B4-BE49-F238E27FC236}">
                <a16:creationId xmlns:a16="http://schemas.microsoft.com/office/drawing/2014/main" id="{D9CC276D-A96D-6998-BDDE-D8733712F4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77414" y="1690688"/>
            <a:ext cx="6125457" cy="4351338"/>
          </a:xfrm>
        </p:spPr>
      </p:pic>
    </p:spTree>
    <p:extLst>
      <p:ext uri="{BB962C8B-B14F-4D97-AF65-F5344CB8AC3E}">
        <p14:creationId xmlns:p14="http://schemas.microsoft.com/office/powerpoint/2010/main" val="10310032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DC73BA-33DF-EB9A-9E32-983382ED79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LocalNet</a:t>
            </a:r>
            <a:r>
              <a:rPr lang="en-US" dirty="0"/>
              <a:t> Attack</a:t>
            </a:r>
          </a:p>
        </p:txBody>
      </p:sp>
      <p:pic>
        <p:nvPicPr>
          <p:cNvPr id="7" name="Content Placeholder 6" descr="A diagram of a network&#10;&#10;Description automatically generated">
            <a:extLst>
              <a:ext uri="{FF2B5EF4-FFF2-40B4-BE49-F238E27FC236}">
                <a16:creationId xmlns:a16="http://schemas.microsoft.com/office/drawing/2014/main" id="{1B4E1C47-933C-267B-C6EC-58CEBEF121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01797" y="1825625"/>
            <a:ext cx="9788406" cy="4351338"/>
          </a:xfrm>
        </p:spPr>
      </p:pic>
    </p:spTree>
    <p:extLst>
      <p:ext uri="{BB962C8B-B14F-4D97-AF65-F5344CB8AC3E}">
        <p14:creationId xmlns:p14="http://schemas.microsoft.com/office/powerpoint/2010/main" val="1090803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DC73BA-33DF-EB9A-9E32-983382ED79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LocalNet</a:t>
            </a:r>
            <a:r>
              <a:rPr lang="en-US" dirty="0"/>
              <a:t> Attack: My Setup</a:t>
            </a:r>
          </a:p>
        </p:txBody>
      </p:sp>
      <p:pic>
        <p:nvPicPr>
          <p:cNvPr id="7" name="Content Placeholder 6" descr="A diagram of a network&#10;&#10;Description automatically generated">
            <a:extLst>
              <a:ext uri="{FF2B5EF4-FFF2-40B4-BE49-F238E27FC236}">
                <a16:creationId xmlns:a16="http://schemas.microsoft.com/office/drawing/2014/main" id="{1B4E1C47-933C-267B-C6EC-58CEBEF121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01797" y="1825625"/>
            <a:ext cx="9788406" cy="4351338"/>
          </a:xfrm>
        </p:spPr>
      </p:pic>
      <p:pic>
        <p:nvPicPr>
          <p:cNvPr id="5" name="Picture 4" descr="A screenshot of a message&#10;&#10;Description automatically generated">
            <a:extLst>
              <a:ext uri="{FF2B5EF4-FFF2-40B4-BE49-F238E27FC236}">
                <a16:creationId xmlns:a16="http://schemas.microsoft.com/office/drawing/2014/main" id="{8FF6B752-7A70-127E-F2BB-726CFB1B3D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6995" y="2248076"/>
            <a:ext cx="1914669" cy="942223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5AFE7595-0BFF-7715-D3BA-56F5FEDE6D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2420" y="2248076"/>
            <a:ext cx="1914669" cy="995486"/>
          </a:xfrm>
          <a:prstGeom prst="rect">
            <a:avLst/>
          </a:prstGeom>
        </p:spPr>
      </p:pic>
      <p:pic>
        <p:nvPicPr>
          <p:cNvPr id="10" name="Picture 9" descr="A close-up of a usb adapter&#10;&#10;Description automatically generated">
            <a:extLst>
              <a:ext uri="{FF2B5EF4-FFF2-40B4-BE49-F238E27FC236}">
                <a16:creationId xmlns:a16="http://schemas.microsoft.com/office/drawing/2014/main" id="{2ECF6F56-222B-8441-39BD-70069C4C53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73426" y="1655429"/>
            <a:ext cx="1008994" cy="1588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4180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E3E93E-44E4-C95B-0F8E-5885CA432D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Setup Issues: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018794-BD1D-76A9-D22B-018536AF67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Broadcom </a:t>
            </a:r>
            <a:r>
              <a:rPr lang="en-US" dirty="0" err="1"/>
              <a:t>wifi</a:t>
            </a:r>
            <a:r>
              <a:rPr lang="en-US" dirty="0"/>
              <a:t> chips can cause kernel panic</a:t>
            </a:r>
          </a:p>
          <a:p>
            <a:pPr lvl="1"/>
            <a:r>
              <a:rPr lang="en-US" dirty="0"/>
              <a:t>When it is used in ap mode and station mode at the same time</a:t>
            </a:r>
          </a:p>
          <a:p>
            <a:r>
              <a:rPr lang="en-US" dirty="0"/>
              <a:t>Solution: Had to get a small network card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54386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9DA2F-1DAA-1467-6C9B-EBAA488A28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LocalNet</a:t>
            </a:r>
            <a:r>
              <a:rPr lang="en-US" dirty="0"/>
              <a:t> Attack Summary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73BD9AE7-E43E-5CA5-0B74-7892E1D51BB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79117880"/>
              </p:ext>
            </p:extLst>
          </p:nvPr>
        </p:nvGraphicFramePr>
        <p:xfrm>
          <a:off x="838200" y="1825625"/>
          <a:ext cx="10515597" cy="4246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199">
                  <a:extLst>
                    <a:ext uri="{9D8B030D-6E8A-4147-A177-3AD203B41FA5}">
                      <a16:colId xmlns:a16="http://schemas.microsoft.com/office/drawing/2014/main" val="1629447920"/>
                    </a:ext>
                  </a:extLst>
                </a:gridCol>
                <a:gridCol w="3505199">
                  <a:extLst>
                    <a:ext uri="{9D8B030D-6E8A-4147-A177-3AD203B41FA5}">
                      <a16:colId xmlns:a16="http://schemas.microsoft.com/office/drawing/2014/main" val="3487585942"/>
                    </a:ext>
                  </a:extLst>
                </a:gridCol>
                <a:gridCol w="3505199">
                  <a:extLst>
                    <a:ext uri="{9D8B030D-6E8A-4147-A177-3AD203B41FA5}">
                      <a16:colId xmlns:a16="http://schemas.microsoft.com/office/drawing/2014/main" val="40071419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Times New Roman" panose="02020603050405020304" pitchFamily="18" charset="0"/>
                        </a:rPr>
                        <a:t>VPN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Times New Roman" panose="02020603050405020304" pitchFamily="18" charset="0"/>
                        </a:rPr>
                        <a:t>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Times New Roman" panose="02020603050405020304" pitchFamily="18" charset="0"/>
                        </a:rPr>
                        <a:t>Result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70625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i="0" dirty="0" err="1">
                          <a:latin typeface="Times New Roman" panose="02020603050405020304" pitchFamily="18" charset="0"/>
                        </a:rPr>
                        <a:t>Hide.Me</a:t>
                      </a:r>
                      <a:r>
                        <a:rPr lang="en-US" b="0" i="0" dirty="0">
                          <a:latin typeface="Times New Roman" panose="02020603050405020304" pitchFamily="18" charset="0"/>
                        </a:rPr>
                        <a:t> 4.1.x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Times New Roman" panose="02020603050405020304" pitchFamily="18" charset="0"/>
                        </a:rPr>
                        <a:t>Android 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Times New Roman" panose="02020603050405020304" pitchFamily="18" charset="0"/>
                        </a:rPr>
                        <a:t>Leaking when local network connection enabled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13224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i="0" dirty="0" err="1">
                          <a:latin typeface="Times New Roman" panose="02020603050405020304" pitchFamily="18" charset="0"/>
                        </a:rPr>
                        <a:t>Hide.Me</a:t>
                      </a:r>
                      <a:r>
                        <a:rPr lang="en-US" b="0" i="0" dirty="0">
                          <a:latin typeface="Times New Roman" panose="02020603050405020304" pitchFamily="18" charset="0"/>
                        </a:rPr>
                        <a:t> 5.0.1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Times New Roman" panose="02020603050405020304" pitchFamily="18" charset="0"/>
                        </a:rPr>
                        <a:t>iOS 17.1.2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Times New Roman" panose="02020603050405020304" pitchFamily="18" charset="0"/>
                        </a:rPr>
                        <a:t>Leaking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52598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i="0" dirty="0" err="1">
                          <a:latin typeface="Times New Roman" panose="02020603050405020304" pitchFamily="18" charset="0"/>
                        </a:rPr>
                        <a:t>Hide.Me</a:t>
                      </a:r>
                      <a:r>
                        <a:rPr lang="en-US" b="0" i="0" dirty="0">
                          <a:latin typeface="Times New Roman" panose="02020603050405020304" pitchFamily="18" charset="0"/>
                        </a:rPr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Times New Roman" panose="02020603050405020304" pitchFamily="18" charset="0"/>
                        </a:rPr>
                        <a:t>Windows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Times New Roman" panose="02020603050405020304" pitchFamily="18" charset="0"/>
                        </a:rPr>
                        <a:t>Sends ARP request then blocks local connection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9561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i="0" dirty="0" err="1">
                          <a:latin typeface="Times New Roman" panose="02020603050405020304" pitchFamily="18" charset="0"/>
                        </a:rPr>
                        <a:t>Hide.Me</a:t>
                      </a:r>
                      <a:r>
                        <a:rPr lang="en-US" b="0" i="0" dirty="0">
                          <a:latin typeface="Times New Roman" panose="02020603050405020304" pitchFamily="18" charset="0"/>
                        </a:rPr>
                        <a:t> 5.2.2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Times New Roman" panose="02020603050405020304" pitchFamily="18" charset="0"/>
                        </a:rPr>
                        <a:t>Mac 14.1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Times New Roman" panose="02020603050405020304" pitchFamily="18" charset="0"/>
                        </a:rPr>
                        <a:t>Leaking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5137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Times New Roman" panose="02020603050405020304" pitchFamily="18" charset="0"/>
                        </a:rPr>
                        <a:t>Hotspot Shield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Times New Roman" panose="02020603050405020304" pitchFamily="18" charset="0"/>
                        </a:rPr>
                        <a:t>iOS 17.1.2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Times New Roman" panose="02020603050405020304" pitchFamily="18" charset="0"/>
                        </a:rPr>
                        <a:t>Leaking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66072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i="0" dirty="0" err="1">
                          <a:latin typeface="Times New Roman" panose="02020603050405020304" pitchFamily="18" charset="0"/>
                        </a:rPr>
                        <a:t>Hotsport</a:t>
                      </a:r>
                      <a:r>
                        <a:rPr lang="en-US" b="0" i="0" dirty="0">
                          <a:latin typeface="Times New Roman" panose="02020603050405020304" pitchFamily="18" charset="0"/>
                        </a:rPr>
                        <a:t> Shield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 err="1">
                          <a:latin typeface="Times New Roman" panose="02020603050405020304" pitchFamily="18" charset="0"/>
                        </a:rPr>
                        <a:t>Andoird</a:t>
                      </a:r>
                      <a:r>
                        <a:rPr lang="en-US" b="0" i="0" dirty="0">
                          <a:latin typeface="Times New Roman" panose="02020603050405020304" pitchFamily="18" charset="0"/>
                        </a:rPr>
                        <a:t> 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Times New Roman" panose="02020603050405020304" pitchFamily="18" charset="0"/>
                        </a:rPr>
                        <a:t>Not Leaking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19842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Times New Roman" panose="02020603050405020304" pitchFamily="18" charset="0"/>
                        </a:rPr>
                        <a:t>Hotspot Shield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Times New Roman" panose="02020603050405020304" pitchFamily="18" charset="0"/>
                        </a:rPr>
                        <a:t>Windows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Times New Roman" panose="02020603050405020304" pitchFamily="18" charset="0"/>
                        </a:rPr>
                        <a:t>Leaking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38100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Times New Roman" panose="02020603050405020304" pitchFamily="18" charset="0"/>
                        </a:rPr>
                        <a:t>Hotspot Shield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Times New Roman" panose="02020603050405020304" pitchFamily="18" charset="0"/>
                        </a:rPr>
                        <a:t>Mac 14.1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Times New Roman" panose="02020603050405020304" pitchFamily="18" charset="0"/>
                        </a:rPr>
                        <a:t>Leaking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11601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Times New Roman" panose="02020603050405020304" pitchFamily="18" charset="0"/>
                        </a:rPr>
                        <a:t>VPN Unlimited (Paid)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Times New Roman" panose="02020603050405020304" pitchFamily="18" charset="0"/>
                        </a:rPr>
                        <a:t>iOS 17.1.2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Times New Roman" panose="02020603050405020304" pitchFamily="18" charset="0"/>
                        </a:rPr>
                        <a:t>Leaking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41426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87597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F574E-1FC4-5476-AA00-85748ED788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HideMe</a:t>
            </a:r>
            <a:r>
              <a:rPr lang="en-US" dirty="0"/>
              <a:t> 4.1.x  + Android 13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4D29A64-B8E7-EC36-A3F1-8184078302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576244"/>
            <a:ext cx="7742912" cy="4351338"/>
          </a:xfrm>
        </p:spPr>
      </p:pic>
      <p:pic>
        <p:nvPicPr>
          <p:cNvPr id="7" name="Picture 6" descr="A screenshot of a phone&#10;&#10;Description automatically generated">
            <a:extLst>
              <a:ext uri="{FF2B5EF4-FFF2-40B4-BE49-F238E27FC236}">
                <a16:creationId xmlns:a16="http://schemas.microsoft.com/office/drawing/2014/main" id="{386C3601-9752-0436-ECEC-5DD3C902F7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0792" y="1263968"/>
            <a:ext cx="2353008" cy="5228907"/>
          </a:xfrm>
          <a:prstGeom prst="rect">
            <a:avLst/>
          </a:prstGeom>
        </p:spPr>
      </p:pic>
      <p:pic>
        <p:nvPicPr>
          <p:cNvPr id="13" name="Picture 12" descr="A screenshot of a computer&#10;&#10;Description automatically generated">
            <a:extLst>
              <a:ext uri="{FF2B5EF4-FFF2-40B4-BE49-F238E27FC236}">
                <a16:creationId xmlns:a16="http://schemas.microsoft.com/office/drawing/2014/main" id="{4EC7A797-447D-158B-F232-E02F4AEDD9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712" y="1599305"/>
            <a:ext cx="7772400" cy="4419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596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imes New Roman-Arial">
      <a:majorFont>
        <a:latin typeface="Times New Roman" panose="02020603050405020304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3" id="{2F2B5D82-2FA2-774E-A965-E50BD15B412B}" vid="{8AA12786-7E44-574F-B3DF-CAE07F1478A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6442</TotalTime>
  <Words>516</Words>
  <Application>Microsoft Macintosh PowerPoint</Application>
  <PresentationFormat>Widescreen</PresentationFormat>
  <Paragraphs>114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2" baseType="lpstr">
      <vt:lpstr>Arial</vt:lpstr>
      <vt:lpstr>Times New Roman</vt:lpstr>
      <vt:lpstr>Office Theme</vt:lpstr>
      <vt:lpstr>Bypassing Tunnels: Leaking VPN Client Traffic by Abusing Routing Tables </vt:lpstr>
      <vt:lpstr>Internet With VPN</vt:lpstr>
      <vt:lpstr>How VPN Works?</vt:lpstr>
      <vt:lpstr>LocalNet Attack</vt:lpstr>
      <vt:lpstr>LocalNet Attack</vt:lpstr>
      <vt:lpstr>LocalNet Attack: My Setup</vt:lpstr>
      <vt:lpstr>Setup Issues:</vt:lpstr>
      <vt:lpstr>LocalNet Attack Summary</vt:lpstr>
      <vt:lpstr>HideMe 4.1.x  + Android 13</vt:lpstr>
      <vt:lpstr>Hide.Me  on iOS and Mac</vt:lpstr>
      <vt:lpstr>Hide.Me Windows</vt:lpstr>
      <vt:lpstr>Hotspot Shield on Mac and iOS</vt:lpstr>
      <vt:lpstr>Hotspot Shield on Windows</vt:lpstr>
      <vt:lpstr>Hotspot Shield on Android</vt:lpstr>
      <vt:lpstr>VPN Unlimited (Non-Free version) on iOS</vt:lpstr>
      <vt:lpstr>ServerIP Attack</vt:lpstr>
      <vt:lpstr>ServerIP Attack</vt:lpstr>
      <vt:lpstr>My Setup</vt:lpstr>
      <vt:lpstr>New Info: VPN profiles</vt:lpstr>
      <vt:lpstr>How to test?</vt:lpstr>
      <vt:lpstr>ServerNet Attack iOS</vt:lpstr>
      <vt:lpstr>ServerNet Attack Mac</vt:lpstr>
      <vt:lpstr>ServerNet Attack Android</vt:lpstr>
      <vt:lpstr>Summary</vt:lpstr>
      <vt:lpstr>Question</vt:lpstr>
      <vt:lpstr>Original Test Subjects: LocalNet Attacks</vt:lpstr>
      <vt:lpstr>Original Test Subjects: ServierIPAttacks</vt:lpstr>
      <vt:lpstr>My Plan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Bypassing Tunnels: Leaking VPN Client Traffic by Abusing Routing Tables </dc:title>
  <dc:creator>Akib Jawad Nafis</dc:creator>
  <cp:lastModifiedBy>Akib Jawad Nafis</cp:lastModifiedBy>
  <cp:revision>6</cp:revision>
  <dcterms:created xsi:type="dcterms:W3CDTF">2023-10-12T17:22:37Z</dcterms:created>
  <dcterms:modified xsi:type="dcterms:W3CDTF">2023-12-14T03:09:14Z</dcterms:modified>
</cp:coreProperties>
</file>